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lang="en-US"/>
    </a:defPPr>
    <a:lvl1pPr marL="0" algn="l" defTabSz="872545">
      <a:defRPr sz="1700">
        <a:solidFill>
          <a:schemeClr val="tx1"/>
        </a:solidFill>
        <a:latin typeface="+mn-lt"/>
        <a:ea typeface="+mn-ea"/>
        <a:cs typeface="+mn-cs"/>
      </a:defRPr>
    </a:lvl1pPr>
    <a:lvl2pPr marL="436273" algn="l" defTabSz="872545">
      <a:defRPr sz="1700">
        <a:solidFill>
          <a:schemeClr val="tx1"/>
        </a:solidFill>
        <a:latin typeface="+mn-lt"/>
        <a:ea typeface="+mn-ea"/>
        <a:cs typeface="+mn-cs"/>
      </a:defRPr>
    </a:lvl2pPr>
    <a:lvl3pPr marL="872545" algn="l" defTabSz="872545">
      <a:defRPr sz="1700">
        <a:solidFill>
          <a:schemeClr val="tx1"/>
        </a:solidFill>
        <a:latin typeface="+mn-lt"/>
        <a:ea typeface="+mn-ea"/>
        <a:cs typeface="+mn-cs"/>
      </a:defRPr>
    </a:lvl3pPr>
    <a:lvl4pPr marL="1308818" algn="l" defTabSz="872545">
      <a:defRPr sz="1700">
        <a:solidFill>
          <a:schemeClr val="tx1"/>
        </a:solidFill>
        <a:latin typeface="+mn-lt"/>
        <a:ea typeface="+mn-ea"/>
        <a:cs typeface="+mn-cs"/>
      </a:defRPr>
    </a:lvl4pPr>
    <a:lvl5pPr marL="1745090" algn="l" defTabSz="872545">
      <a:defRPr sz="1700">
        <a:solidFill>
          <a:schemeClr val="tx1"/>
        </a:solidFill>
        <a:latin typeface="+mn-lt"/>
        <a:ea typeface="+mn-ea"/>
        <a:cs typeface="+mn-cs"/>
      </a:defRPr>
    </a:lvl5pPr>
    <a:lvl6pPr marL="2181363" algn="l" defTabSz="872545">
      <a:defRPr sz="1700">
        <a:solidFill>
          <a:schemeClr val="tx1"/>
        </a:solidFill>
        <a:latin typeface="+mn-lt"/>
        <a:ea typeface="+mn-ea"/>
        <a:cs typeface="+mn-cs"/>
      </a:defRPr>
    </a:lvl6pPr>
    <a:lvl7pPr marL="2617635" algn="l" defTabSz="872545">
      <a:defRPr sz="1700">
        <a:solidFill>
          <a:schemeClr val="tx1"/>
        </a:solidFill>
        <a:latin typeface="+mn-lt"/>
        <a:ea typeface="+mn-ea"/>
        <a:cs typeface="+mn-cs"/>
      </a:defRPr>
    </a:lvl7pPr>
    <a:lvl8pPr marL="3053908" algn="l" defTabSz="872545">
      <a:defRPr sz="1700">
        <a:solidFill>
          <a:schemeClr val="tx1"/>
        </a:solidFill>
        <a:latin typeface="+mn-lt"/>
        <a:ea typeface="+mn-ea"/>
        <a:cs typeface="+mn-cs"/>
      </a:defRPr>
    </a:lvl8pPr>
    <a:lvl9pPr marL="3490180" algn="l" defTabSz="872545">
      <a:defRPr sz="17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5FC"/>
    <a:srgbClr val="1ECFE2"/>
    <a:srgbClr val="D3ECF5"/>
    <a:srgbClr val="D7F1F5"/>
    <a:srgbClr val="00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2622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4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617399" y="3308093"/>
            <a:ext cx="1050132" cy="18800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617399" y="6117372"/>
            <a:ext cx="1050132" cy="18800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5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617399" y="6724226"/>
            <a:ext cx="1050132" cy="18800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2617399" y="4199285"/>
            <a:ext cx="1050132" cy="18800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2617399" y="1706034"/>
            <a:ext cx="1050132" cy="18800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6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2617399" y="4199285"/>
            <a:ext cx="1050132" cy="18800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2617399" y="1706034"/>
            <a:ext cx="1050132" cy="18800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1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5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1" y="1438848"/>
            <a:ext cx="4768733" cy="1076417"/>
          </a:xfrm>
        </p:spPr>
        <p:txBody>
          <a:bodyPr/>
          <a:lstStyle>
            <a:lvl1pPr algn="ctr"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6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254142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0" y="5673698"/>
            <a:ext cx="6858000" cy="423230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7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557213" y="3342197"/>
            <a:ext cx="2108462" cy="40427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665675" y="3342197"/>
            <a:ext cx="2108462" cy="40427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4774138" y="3342197"/>
            <a:ext cx="2083863" cy="40427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8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721211" y="2"/>
            <a:ext cx="2024227" cy="330774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721211" y="3307745"/>
            <a:ext cx="2024227" cy="330774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2721211" y="6606875"/>
            <a:ext cx="2024227" cy="329912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378183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9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748045" y="2"/>
            <a:ext cx="1751399" cy="330774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516401" y="3307745"/>
            <a:ext cx="1751399" cy="330774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2748045" y="6606875"/>
            <a:ext cx="1751399" cy="329912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378183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0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2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5094301" y="0"/>
            <a:ext cx="1763699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0"/>
            <a:ext cx="557213" cy="990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422" tIns="47711" rIns="95422" bIns="477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en-US" sz="1900"/>
          </a:p>
        </p:txBody>
      </p:sp>
      <p:sp>
        <p:nvSpPr>
          <p:cNvPr id="8" name="Номер слайда 21"/>
          <p:cNvSpPr txBox="1"/>
          <p:nvPr userDrawn="1"/>
        </p:nvSpPr>
        <p:spPr bwMode="auto">
          <a:xfrm>
            <a:off x="132679" y="9271712"/>
            <a:ext cx="288976" cy="328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>
              <a:defRPr sz="1000" b="0" i="0">
                <a:solidFill>
                  <a:schemeClr val="tx1">
                    <a:alpha val="70000"/>
                  </a:schemeClr>
                </a:solidFill>
                <a:latin typeface="Montserrat Medium"/>
                <a:ea typeface="Montserrat Medium"/>
                <a:cs typeface="Montserrat Medium"/>
              </a:defRPr>
            </a:lvl1pPr>
            <a:lvl2pPr marL="45716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8D877B3-D348-4611-9BDB-C5374591D951}" type="slidenum">
              <a:rPr lang="en-US" sz="1050"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</a:rPr>
              <a:t>‹#›</a:t>
            </a:fld>
            <a:endParaRPr lang="en-US" sz="1050">
              <a:solidFill>
                <a:schemeClr val="tx1">
                  <a:lumMod val="50000"/>
                  <a:lumOff val="50000"/>
                  <a:alpha val="70000"/>
                </a:schemeClr>
              </a:solidFill>
            </a:endParaRP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 bwMode="auto">
          <a:xfrm>
            <a:off x="263749" y="4712857"/>
            <a:ext cx="0" cy="4983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 userDrawn="1"/>
        </p:nvCxnSpPr>
        <p:spPr bwMode="auto">
          <a:xfrm>
            <a:off x="290584" y="4712857"/>
            <a:ext cx="0" cy="4983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3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>
          <a:xfrm>
            <a:off x="1896377" y="9271712"/>
            <a:ext cx="288976" cy="328125"/>
          </a:xfrm>
        </p:spPr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0" y="0"/>
            <a:ext cx="1763699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2813831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1763698" y="0"/>
            <a:ext cx="557213" cy="990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422" tIns="47711" rIns="95422" bIns="477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en-US" sz="1900"/>
          </a:p>
        </p:txBody>
      </p:sp>
      <p:sp>
        <p:nvSpPr>
          <p:cNvPr id="8" name="Номер слайда 21"/>
          <p:cNvSpPr txBox="1"/>
          <p:nvPr userDrawn="1"/>
        </p:nvSpPr>
        <p:spPr bwMode="auto">
          <a:xfrm>
            <a:off x="1896377" y="9271712"/>
            <a:ext cx="288976" cy="328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>
              <a:defRPr sz="1000" b="0" i="0">
                <a:solidFill>
                  <a:schemeClr val="tx1">
                    <a:alpha val="70000"/>
                  </a:schemeClr>
                </a:solidFill>
                <a:latin typeface="Montserrat Medium"/>
                <a:ea typeface="Montserrat Medium"/>
                <a:cs typeface="Montserrat Medium"/>
              </a:defRPr>
            </a:lvl1pPr>
            <a:lvl2pPr marL="45716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8D877B3-D348-4611-9BDB-C5374591D951}" type="slidenum">
              <a:rPr lang="en-US" sz="1050"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</a:rPr>
              <a:t>‹#›</a:t>
            </a:fld>
            <a:endParaRPr lang="en-US" sz="1050">
              <a:solidFill>
                <a:schemeClr val="tx1">
                  <a:lumMod val="50000"/>
                  <a:lumOff val="50000"/>
                  <a:alpha val="70000"/>
                </a:schemeClr>
              </a:solidFill>
            </a:endParaRP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 bwMode="auto">
          <a:xfrm>
            <a:off x="2027448" y="4712857"/>
            <a:ext cx="0" cy="4983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 userDrawn="1"/>
        </p:nvCxnSpPr>
        <p:spPr bwMode="auto">
          <a:xfrm>
            <a:off x="2054283" y="4712857"/>
            <a:ext cx="0" cy="4983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6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3429001" y="1706035"/>
            <a:ext cx="3107532" cy="410129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2041072" y="5807325"/>
            <a:ext cx="1740014" cy="283028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7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3611746"/>
            <a:ext cx="2378869" cy="2682511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5719083" y="2"/>
            <a:ext cx="1138918" cy="448652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4580165" y="2"/>
            <a:ext cx="1138918" cy="822879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3441246" y="0"/>
            <a:ext cx="1138918" cy="717005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8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557214" y="2819803"/>
            <a:ext cx="1138918" cy="708619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1696132" y="1706036"/>
            <a:ext cx="1138918" cy="819996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2835049" y="3941438"/>
            <a:ext cx="1138918" cy="596456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3429001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9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5094301" y="0"/>
            <a:ext cx="1763699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378183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0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0" y="0"/>
            <a:ext cx="3429000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2928627" y="1430391"/>
            <a:ext cx="3607905" cy="3522612"/>
          </a:xfrm>
        </p:spPr>
        <p:txBody>
          <a:bodyPr/>
          <a:lstStyle>
            <a:lvl1pPr>
              <a:defRPr sz="56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1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576223" y="0"/>
            <a:ext cx="4281778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1" y="1430391"/>
            <a:ext cx="3607905" cy="3522612"/>
          </a:xfrm>
        </p:spPr>
        <p:txBody>
          <a:bodyPr/>
          <a:lstStyle>
            <a:lvl1pPr>
              <a:defRPr sz="56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2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1050132" y="1"/>
            <a:ext cx="5807869" cy="4953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536679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3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1050132" y="4953000"/>
            <a:ext cx="5807869" cy="4953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0" y="0"/>
            <a:ext cx="6858000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9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1050133" y="4953003"/>
            <a:ext cx="2378869" cy="3642682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3650458" y="4953003"/>
            <a:ext cx="2378869" cy="3642682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4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1050131" y="3710817"/>
            <a:ext cx="1925751" cy="317621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2991190" y="3710817"/>
            <a:ext cx="1925751" cy="317621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4932250" y="3710817"/>
            <a:ext cx="1925751" cy="317621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0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0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1050132" y="4339770"/>
            <a:ext cx="1342005" cy="451797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0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2431598" y="4339770"/>
            <a:ext cx="1342005" cy="451797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3813062" y="4339770"/>
            <a:ext cx="1342005" cy="451797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5194527" y="4339770"/>
            <a:ext cx="1342005" cy="451797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5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3611746"/>
            <a:ext cx="2378869" cy="2682511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4302579" y="3349172"/>
            <a:ext cx="1249135" cy="32076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5608865" y="3349173"/>
            <a:ext cx="1249135" cy="32076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5608865" y="2"/>
            <a:ext cx="1249135" cy="32076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5608865" y="6698345"/>
            <a:ext cx="1249135" cy="32076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4302579" y="6698345"/>
            <a:ext cx="1249135" cy="32076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2996292" y="3349173"/>
            <a:ext cx="1249135" cy="320765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6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050133" y="1706035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8" hasCustomPrompt="1"/>
          </p:nvPr>
        </p:nvSpPr>
        <p:spPr bwMode="auto">
          <a:xfrm>
            <a:off x="2218136" y="1706035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386139" y="1706035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0" hasCustomPrompt="1"/>
          </p:nvPr>
        </p:nvSpPr>
        <p:spPr bwMode="auto">
          <a:xfrm>
            <a:off x="4554142" y="1706035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722145" y="1706035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0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6722049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8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050131" y="3786820"/>
            <a:ext cx="1203212" cy="3089728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8" hasCustomPrompt="1"/>
          </p:nvPr>
        </p:nvSpPr>
        <p:spPr bwMode="auto">
          <a:xfrm>
            <a:off x="2750853" y="3786820"/>
            <a:ext cx="1203212" cy="3089728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451577" y="3786820"/>
            <a:ext cx="1203212" cy="3089728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4448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9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0" y="3"/>
            <a:ext cx="1694090" cy="9905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1721303" y="3"/>
            <a:ext cx="1694090" cy="9905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3442606" y="3"/>
            <a:ext cx="1694090" cy="9905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5163909" y="3"/>
            <a:ext cx="1694090" cy="9905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0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557213" y="1706033"/>
            <a:ext cx="4120924" cy="81999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1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1" y="0"/>
            <a:ext cx="2453368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453369" y="-1"/>
            <a:ext cx="1253218" cy="99164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900"/>
          </a:p>
        </p:txBody>
      </p:sp>
      <p:sp>
        <p:nvSpPr>
          <p:cNvPr id="7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4157664" y="144448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2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557213" y="0"/>
            <a:ext cx="2871788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3673930" y="1444482"/>
            <a:ext cx="2862602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5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0" y="0"/>
            <a:ext cx="6858000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5" name="Номер слайда 21"/>
          <p:cNvSpPr txBox="1"/>
          <p:nvPr userDrawn="1"/>
        </p:nvSpPr>
        <p:spPr bwMode="auto">
          <a:xfrm>
            <a:off x="218404" y="9491845"/>
            <a:ext cx="288976" cy="328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>
              <a:defRPr sz="1000" b="0" i="0">
                <a:solidFill>
                  <a:schemeClr val="tx1">
                    <a:alpha val="70000"/>
                  </a:schemeClr>
                </a:solidFill>
                <a:latin typeface="Montserrat Medium"/>
                <a:ea typeface="Montserrat Medium"/>
                <a:cs typeface="Montserrat Medium"/>
              </a:defRPr>
            </a:lvl1pPr>
            <a:lvl2pPr marL="45716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8D877B3-D348-4611-9BDB-C5374591D951}" type="slidenum">
              <a:rPr lang="en-US" sz="1050"/>
              <a:t>‹#›</a:t>
            </a:fld>
            <a:endParaRPr lang="en-US" sz="105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3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557213" y="0"/>
            <a:ext cx="1732763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3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3986213" y="0"/>
            <a:ext cx="2871788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4448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6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3986213" y="0"/>
            <a:ext cx="2871788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378183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4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2080873" y="1706033"/>
            <a:ext cx="2696255" cy="81999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2553009"/>
            <a:ext cx="2378869" cy="2682511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5584371" y="2670287"/>
            <a:ext cx="1273628" cy="351441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4236245" y="2670287"/>
            <a:ext cx="1273628" cy="351441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7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050133" y="1706034"/>
            <a:ext cx="790915" cy="2030990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6" name="Oval 5"/>
          <p:cNvSpPr/>
          <p:nvPr userDrawn="1"/>
        </p:nvSpPr>
        <p:spPr bwMode="auto">
          <a:xfrm>
            <a:off x="814898" y="1101977"/>
            <a:ext cx="1261382" cy="3239105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90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8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4448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0" y="3406826"/>
            <a:ext cx="6858000" cy="649917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1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4448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050133" y="4001711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8" hasCustomPrompt="1"/>
          </p:nvPr>
        </p:nvSpPr>
        <p:spPr bwMode="auto">
          <a:xfrm>
            <a:off x="2218136" y="4001711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386139" y="4001711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0" hasCustomPrompt="1"/>
          </p:nvPr>
        </p:nvSpPr>
        <p:spPr bwMode="auto">
          <a:xfrm>
            <a:off x="4554142" y="4001711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722145" y="4001711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1050133" y="6989233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23" hasCustomPrompt="1"/>
          </p:nvPr>
        </p:nvSpPr>
        <p:spPr bwMode="auto">
          <a:xfrm>
            <a:off x="2218136" y="6989233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4" hasCustomPrompt="1"/>
          </p:nvPr>
        </p:nvSpPr>
        <p:spPr bwMode="auto">
          <a:xfrm>
            <a:off x="3386139" y="6989233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4554142" y="6989233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26" hasCustomPrompt="1"/>
          </p:nvPr>
        </p:nvSpPr>
        <p:spPr bwMode="auto">
          <a:xfrm>
            <a:off x="5722145" y="6989233"/>
            <a:ext cx="1135856" cy="2916767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2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4448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050133" y="4001712"/>
            <a:ext cx="1135856" cy="590428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8" hasCustomPrompt="1"/>
          </p:nvPr>
        </p:nvSpPr>
        <p:spPr bwMode="auto">
          <a:xfrm>
            <a:off x="2218136" y="4001712"/>
            <a:ext cx="1135856" cy="590428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386139" y="4001712"/>
            <a:ext cx="1135856" cy="590428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0" hasCustomPrompt="1"/>
          </p:nvPr>
        </p:nvSpPr>
        <p:spPr bwMode="auto">
          <a:xfrm>
            <a:off x="4554142" y="4001712"/>
            <a:ext cx="1135856" cy="590428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722145" y="4001712"/>
            <a:ext cx="1135856" cy="5904288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7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0" y="0"/>
            <a:ext cx="6858000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5" name="Номер слайда 21"/>
          <p:cNvSpPr txBox="1"/>
          <p:nvPr userDrawn="1"/>
        </p:nvSpPr>
        <p:spPr bwMode="auto">
          <a:xfrm>
            <a:off x="218404" y="9491845"/>
            <a:ext cx="288976" cy="328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>
              <a:defRPr sz="1000" b="0" i="0">
                <a:solidFill>
                  <a:schemeClr val="tx1">
                    <a:alpha val="70000"/>
                  </a:schemeClr>
                </a:solidFill>
                <a:latin typeface="Montserrat Medium"/>
                <a:ea typeface="Montserrat Medium"/>
                <a:cs typeface="Montserrat Medium"/>
              </a:defRPr>
            </a:lvl1pPr>
            <a:lvl2pPr marL="45716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8D877B3-D348-4611-9BDB-C5374591D951}" type="slidenum">
              <a:rPr lang="en-US" sz="1050"/>
              <a:t>‹#›</a:t>
            </a:fld>
            <a:endParaRPr lang="en-US" sz="1050"/>
          </a:p>
        </p:txBody>
      </p:sp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6524904"/>
            <a:ext cx="4526076" cy="3522612"/>
          </a:xfrm>
        </p:spPr>
        <p:txBody>
          <a:bodyPr/>
          <a:lstStyle>
            <a:lvl1pPr>
              <a:defRPr sz="56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4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0" y="0"/>
            <a:ext cx="6858000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5" name="Номер слайда 21"/>
          <p:cNvSpPr txBox="1"/>
          <p:nvPr userDrawn="1"/>
        </p:nvSpPr>
        <p:spPr bwMode="auto">
          <a:xfrm>
            <a:off x="132679" y="9271712"/>
            <a:ext cx="288976" cy="328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>
              <a:defRPr sz="1000" b="0" i="0">
                <a:solidFill>
                  <a:schemeClr val="tx1">
                    <a:alpha val="70000"/>
                  </a:schemeClr>
                </a:solidFill>
                <a:latin typeface="Montserrat Medium"/>
                <a:ea typeface="Montserrat Medium"/>
                <a:cs typeface="Montserrat Medium"/>
              </a:defRPr>
            </a:lvl1pPr>
            <a:lvl2pPr marL="45716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8D877B3-D348-4611-9BDB-C5374591D951}" type="slidenum">
              <a:rPr lang="en-US" sz="1050"/>
              <a:t>‹#›</a:t>
            </a:fld>
            <a:endParaRPr lang="en-US" sz="1050"/>
          </a:p>
        </p:txBody>
      </p:sp>
      <p:cxnSp>
        <p:nvCxnSpPr>
          <p:cNvPr id="6" name="Straight Connector 5"/>
          <p:cNvCxnSpPr>
            <a:cxnSpLocks/>
          </p:cNvCxnSpPr>
          <p:nvPr userDrawn="1"/>
        </p:nvCxnSpPr>
        <p:spPr bwMode="auto">
          <a:xfrm>
            <a:off x="554332" y="0"/>
            <a:ext cx="0" cy="99060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 userDrawn="1"/>
        </p:nvCxnSpPr>
        <p:spPr bwMode="auto">
          <a:xfrm>
            <a:off x="263749" y="4712857"/>
            <a:ext cx="0" cy="4983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 bwMode="auto">
          <a:xfrm>
            <a:off x="290584" y="4712857"/>
            <a:ext cx="0" cy="4983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5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0" y="0"/>
            <a:ext cx="6858000" cy="9906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algn="ctr">
              <a:defRPr sz="1050" b="1"/>
            </a:lvl1pPr>
          </a:lstStyle>
          <a:p>
            <a:pPr>
              <a:defRPr/>
            </a:pPr>
            <a:r>
              <a:rPr lang="en-US"/>
              <a:t>Drag &amp; Drop Image</a:t>
            </a:r>
            <a:endParaRPr/>
          </a:p>
        </p:txBody>
      </p:sp>
      <p:sp>
        <p:nvSpPr>
          <p:cNvPr id="5" name="Номер слайда 21"/>
          <p:cNvSpPr txBox="1"/>
          <p:nvPr userDrawn="1"/>
        </p:nvSpPr>
        <p:spPr bwMode="auto">
          <a:xfrm>
            <a:off x="132679" y="9271712"/>
            <a:ext cx="288976" cy="328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330">
              <a:defRPr sz="1000" b="0" i="0">
                <a:solidFill>
                  <a:schemeClr val="tx1">
                    <a:alpha val="70000"/>
                  </a:schemeClr>
                </a:solidFill>
                <a:latin typeface="Montserrat Medium"/>
                <a:ea typeface="Montserrat Medium"/>
                <a:cs typeface="Montserrat Medium"/>
              </a:defRPr>
            </a:lvl1pPr>
            <a:lvl2pPr marL="45716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8D877B3-D348-4611-9BDB-C5374591D951}" type="slidenum">
              <a:rPr lang="en-US" sz="1050">
                <a:solidFill>
                  <a:schemeClr val="bg1">
                    <a:alpha val="70000"/>
                  </a:schemeClr>
                </a:solidFill>
              </a:rPr>
              <a:t>‹#›</a:t>
            </a:fld>
            <a:endParaRPr lang="en-US" sz="1050">
              <a:solidFill>
                <a:schemeClr val="bg1">
                  <a:alpha val="70000"/>
                </a:schemeClr>
              </a:solidFill>
            </a:endParaRPr>
          </a:p>
        </p:txBody>
      </p:sp>
      <p:cxnSp>
        <p:nvCxnSpPr>
          <p:cNvPr id="6" name="Straight Connector 5"/>
          <p:cNvCxnSpPr>
            <a:cxnSpLocks/>
          </p:cNvCxnSpPr>
          <p:nvPr userDrawn="1"/>
        </p:nvCxnSpPr>
        <p:spPr bwMode="auto">
          <a:xfrm>
            <a:off x="554332" y="0"/>
            <a:ext cx="0" cy="9906000"/>
          </a:xfrm>
          <a:prstGeom prst="line">
            <a:avLst/>
          </a:prstGeom>
          <a:ln>
            <a:solidFill>
              <a:schemeClr val="tx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 userDrawn="1"/>
        </p:nvCxnSpPr>
        <p:spPr bwMode="auto">
          <a:xfrm>
            <a:off x="263749" y="4712857"/>
            <a:ext cx="0" cy="4983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 bwMode="auto">
          <a:xfrm>
            <a:off x="290584" y="4712857"/>
            <a:ext cx="0" cy="49830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1438847"/>
            <a:ext cx="2378869" cy="2342339"/>
          </a:xfrm>
        </p:spPr>
        <p:txBody>
          <a:bodyPr/>
          <a:lstStyle>
            <a:lvl1pPr>
              <a:defRPr sz="375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3611746"/>
            <a:ext cx="2378869" cy="2682511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1050132" y="3781832"/>
            <a:ext cx="2378869" cy="2342339"/>
          </a:xfrm>
        </p:spPr>
        <p:txBody>
          <a:bodyPr/>
          <a:lstStyle>
            <a:lvl1pPr>
              <a:defRPr sz="375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050131" y="1437127"/>
            <a:ext cx="5486400" cy="2149134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/>
          <a:p>
            <a:pPr>
              <a:defRPr/>
            </a:pPr>
            <a:r>
              <a:rPr lang="en-US"/>
              <a:t>YOUR TITLE HERE</a:t>
            </a:r>
            <a:endParaRPr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4"/>
          </p:nvPr>
        </p:nvSpPr>
        <p:spPr bwMode="auto">
          <a:xfrm>
            <a:off x="132679" y="9271712"/>
            <a:ext cx="288976" cy="328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ctr">
              <a:defRPr sz="1050" b="0" i="0">
                <a:solidFill>
                  <a:schemeClr val="tx1">
                    <a:alpha val="70000"/>
                  </a:schemeClr>
                </a:solidFill>
                <a:latin typeface="Montserrat Medium"/>
                <a:ea typeface="Montserrat Medium"/>
                <a:cs typeface="Montserrat Medium"/>
              </a:defRPr>
            </a:lvl1pPr>
          </a:lstStyle>
          <a:p>
            <a:pPr>
              <a:defRPr/>
            </a:pPr>
            <a:fld id="{D8D877B3-D348-4611-9BDB-C5374591D951}" type="slidenum">
              <a:rPr lang="en-US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 bwMode="auto">
          <a:xfrm>
            <a:off x="1050131" y="3632200"/>
            <a:ext cx="5486400" cy="449286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</p:sldLayoutIdLst>
  <p:hf hdr="0" ftr="0" dt="0"/>
  <p:txStyles>
    <p:titleStyle>
      <a:lvl1pPr algn="l" defTabSz="954201">
        <a:lnSpc>
          <a:spcPct val="80000"/>
        </a:lnSpc>
        <a:spcBef>
          <a:spcPts val="0"/>
        </a:spcBef>
        <a:buNone/>
        <a:defRPr sz="4600" spc="-156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54201">
        <a:lnSpc>
          <a:spcPct val="120000"/>
        </a:lnSpc>
        <a:spcBef>
          <a:spcPts val="1044"/>
        </a:spcBef>
        <a:buFont typeface="Arial"/>
        <a:buNone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54201">
        <a:lnSpc>
          <a:spcPct val="120000"/>
        </a:lnSpc>
        <a:spcBef>
          <a:spcPts val="520"/>
        </a:spcBef>
        <a:buFont typeface="Arial"/>
        <a:buNone/>
        <a:defRPr sz="19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54201">
        <a:lnSpc>
          <a:spcPct val="120000"/>
        </a:lnSpc>
        <a:spcBef>
          <a:spcPts val="520"/>
        </a:spcBef>
        <a:buFont typeface="Arial"/>
        <a:buNone/>
        <a:defRPr sz="125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54201">
        <a:lnSpc>
          <a:spcPct val="120000"/>
        </a:lnSpc>
        <a:spcBef>
          <a:spcPts val="520"/>
        </a:spcBef>
        <a:buFont typeface="Arial"/>
        <a:buNone/>
        <a:defRPr sz="105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0" indent="0" algn="l" defTabSz="954201">
        <a:lnSpc>
          <a:spcPct val="120000"/>
        </a:lnSpc>
        <a:spcBef>
          <a:spcPts val="520"/>
        </a:spcBef>
        <a:buFont typeface="Arial"/>
        <a:buNone/>
        <a:defRPr sz="1050">
          <a:solidFill>
            <a:schemeClr val="tx1">
              <a:alpha val="50000"/>
            </a:schemeClr>
          </a:solidFill>
          <a:latin typeface="+mn-lt"/>
          <a:ea typeface="+mn-ea"/>
          <a:cs typeface="+mn-cs"/>
        </a:defRPr>
      </a:lvl5pPr>
      <a:lvl6pPr marL="2624051" indent="-238551" algn="l" defTabSz="954201">
        <a:lnSpc>
          <a:spcPct val="90000"/>
        </a:lnSpc>
        <a:spcBef>
          <a:spcPts val="52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3101153" indent="-238551" algn="l" defTabSz="954201">
        <a:lnSpc>
          <a:spcPct val="90000"/>
        </a:lnSpc>
        <a:spcBef>
          <a:spcPts val="52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578251" indent="-238551" algn="l" defTabSz="954201">
        <a:lnSpc>
          <a:spcPct val="90000"/>
        </a:lnSpc>
        <a:spcBef>
          <a:spcPts val="52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4055350" indent="-238551" algn="l" defTabSz="954201">
        <a:lnSpc>
          <a:spcPct val="90000"/>
        </a:lnSpc>
        <a:spcBef>
          <a:spcPts val="52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4201"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77100" algn="l" defTabSz="954201">
        <a:defRPr sz="1900">
          <a:solidFill>
            <a:schemeClr val="tx1"/>
          </a:solidFill>
          <a:latin typeface="+mn-lt"/>
          <a:ea typeface="+mn-ea"/>
          <a:cs typeface="+mn-cs"/>
        </a:defRPr>
      </a:lvl2pPr>
      <a:lvl3pPr marL="954201" algn="l" defTabSz="954201"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1431302" algn="l" defTabSz="954201"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908401" algn="l" defTabSz="954201"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385500" algn="l" defTabSz="954201"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862601" algn="l" defTabSz="954201"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339700" algn="l" defTabSz="954201"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816800" algn="l" defTabSz="954201">
        <a:defRPr sz="19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Крест 14"/>
          <p:cNvSpPr/>
          <p:nvPr/>
        </p:nvSpPr>
        <p:spPr bwMode="auto">
          <a:xfrm rot="19570866">
            <a:off x="4858714" y="1269305"/>
            <a:ext cx="814566" cy="814566"/>
          </a:xfrm>
          <a:prstGeom prst="plus">
            <a:avLst>
              <a:gd name="adj" fmla="val 35859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2500"/>
          </a:p>
        </p:txBody>
      </p:sp>
      <p:sp>
        <p:nvSpPr>
          <p:cNvPr id="17" name="Крест 16"/>
          <p:cNvSpPr/>
          <p:nvPr/>
        </p:nvSpPr>
        <p:spPr bwMode="auto">
          <a:xfrm rot="19570866">
            <a:off x="4716442" y="9162381"/>
            <a:ext cx="814566" cy="814566"/>
          </a:xfrm>
          <a:prstGeom prst="plus">
            <a:avLst>
              <a:gd name="adj" fmla="val 35859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2500"/>
          </a:p>
        </p:txBody>
      </p:sp>
      <p:sp>
        <p:nvSpPr>
          <p:cNvPr id="16" name="Круг: прозрачная заливка 15"/>
          <p:cNvSpPr/>
          <p:nvPr/>
        </p:nvSpPr>
        <p:spPr bwMode="auto">
          <a:xfrm>
            <a:off x="5688776" y="6435215"/>
            <a:ext cx="815831" cy="815831"/>
          </a:xfrm>
          <a:prstGeom prst="donut">
            <a:avLst>
              <a:gd name="adj" fmla="val 25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250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331261" y="3377221"/>
            <a:ext cx="63357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dirty="0" smtClean="0"/>
              <a:t>В тарифе «Под ключ» бесплатно: </a:t>
            </a:r>
            <a:r>
              <a:rPr lang="ru-RU" sz="1000" dirty="0"/>
              <a:t>неограниченное количество телефонных/личных консультаций по бухгалтерским вопросам</a:t>
            </a:r>
            <a:r>
              <a:rPr lang="ru-RU" sz="1000" dirty="0">
                <a:solidFill>
                  <a:schemeClr val="accent3"/>
                </a:solidFill>
              </a:rPr>
              <a:t>.</a:t>
            </a:r>
            <a:endParaRPr dirty="0"/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1" y="0"/>
            <a:ext cx="6858000" cy="990600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2500"/>
          </a:p>
        </p:txBody>
      </p:sp>
      <p:grpSp>
        <p:nvGrpSpPr>
          <p:cNvPr id="4" name="Группа 3"/>
          <p:cNvGrpSpPr/>
          <p:nvPr/>
        </p:nvGrpSpPr>
        <p:grpSpPr bwMode="auto">
          <a:xfrm>
            <a:off x="-8388" y="349750"/>
            <a:ext cx="8175812" cy="246222"/>
            <a:chOff x="169530" y="483762"/>
            <a:chExt cx="5430585" cy="246221"/>
          </a:xfrm>
          <a:noFill/>
        </p:grpSpPr>
        <p:sp>
          <p:nvSpPr>
            <p:cNvPr id="27" name="TextBox 26"/>
            <p:cNvSpPr txBox="1"/>
            <p:nvPr/>
          </p:nvSpPr>
          <p:spPr bwMode="auto">
            <a:xfrm>
              <a:off x="388914" y="483762"/>
              <a:ext cx="5211201" cy="24622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000" dirty="0">
                  <a:solidFill>
                    <a:schemeClr val="accent2"/>
                  </a:solidFill>
                </a:rPr>
                <a:t>ЕЖЕМЕСЯЧНОЕ БУХГАЛТЕРСКОЕ СОПРОВОЖДЕНИЕ ЮРИДИЧЕСКИХ ЛИЦ И ИП-РАБОТОДАТЕЛЕЙ</a:t>
              </a:r>
              <a:endParaRPr dirty="0"/>
            </a:p>
          </p:txBody>
        </p:sp>
        <p:cxnSp>
          <p:nvCxnSpPr>
            <p:cNvPr id="29" name="Прямая соединительная линия 28"/>
            <p:cNvCxnSpPr>
              <a:cxnSpLocks/>
            </p:cNvCxnSpPr>
            <p:nvPr/>
          </p:nvCxnSpPr>
          <p:spPr bwMode="auto">
            <a:xfrm>
              <a:off x="169530" y="683599"/>
              <a:ext cx="4560832" cy="0"/>
            </a:xfrm>
            <a:prstGeom prst="line">
              <a:avLst/>
            </a:prstGeom>
            <a:grpFill/>
            <a:ln w="19050">
              <a:solidFill>
                <a:srgbClr val="1ECFE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 bwMode="auto">
          <a:xfrm>
            <a:off x="330285" y="502273"/>
            <a:ext cx="59769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87254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b="0" i="0" u="none" strike="noStrike" cap="none" spc="0" dirty="0">
                <a:ln>
                  <a:noFill/>
                </a:ln>
                <a:solidFill>
                  <a:schemeClr val="accent2"/>
                </a:solidFill>
                <a:latin typeface="Proxima Nova Rg"/>
                <a:ea typeface="Arial"/>
                <a:cs typeface="Arial"/>
              </a:rPr>
              <a:t>Юридические лица, ИП-работодатели. </a:t>
            </a:r>
            <a:r>
              <a:rPr lang="ru-RU" sz="1200" dirty="0">
                <a:solidFill>
                  <a:schemeClr val="accent2"/>
                </a:solidFill>
                <a:latin typeface="Proxima Nova Rg"/>
                <a:ea typeface="Arial"/>
                <a:cs typeface="Arial"/>
              </a:rPr>
              <a:t>О</a:t>
            </a:r>
            <a:r>
              <a:rPr lang="ru-RU" sz="1200" b="0" i="0" u="none" strike="noStrike" cap="none" spc="0" dirty="0" smtClean="0">
                <a:ln>
                  <a:noFill/>
                </a:ln>
                <a:solidFill>
                  <a:schemeClr val="accent2"/>
                </a:solidFill>
                <a:latin typeface="Proxima Nova Rg"/>
                <a:ea typeface="Arial"/>
                <a:cs typeface="Arial"/>
              </a:rPr>
              <a:t>СН </a:t>
            </a:r>
            <a:r>
              <a:rPr lang="ru-RU" sz="1200" b="0" i="0" u="none" strike="noStrike" cap="none" spc="0" dirty="0">
                <a:ln>
                  <a:noFill/>
                </a:ln>
                <a:solidFill>
                  <a:schemeClr val="accent2"/>
                </a:solidFill>
                <a:latin typeface="Proxima Nova Rg"/>
                <a:ea typeface="Arial"/>
                <a:cs typeface="Arial"/>
              </a:rPr>
              <a:t>«Доходы-расходы»</a:t>
            </a:r>
            <a:endParaRPr dirty="0"/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6165171" y="5626361"/>
            <a:ext cx="490653" cy="643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757422"/>
              </p:ext>
            </p:extLst>
          </p:nvPr>
        </p:nvGraphicFramePr>
        <p:xfrm>
          <a:off x="387524" y="901676"/>
          <a:ext cx="6082953" cy="2467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651"/>
                <a:gridCol w="2027651"/>
                <a:gridCol w="2027651"/>
              </a:tblGrid>
              <a:tr h="27645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Количество операций*/месяц</a:t>
                      </a:r>
                      <a:endParaRPr dirty="0"/>
                    </a:p>
                  </a:txBody>
                  <a:tcPr anchor="ctr">
                    <a:solidFill>
                      <a:srgbClr val="1EC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«Эконом»</a:t>
                      </a:r>
                      <a:endParaRPr dirty="0"/>
                    </a:p>
                  </a:txBody>
                  <a:tcPr anchor="ctr">
                    <a:solidFill>
                      <a:srgbClr val="1EC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«Под ключ»*</a:t>
                      </a:r>
                      <a:endParaRPr dirty="0"/>
                    </a:p>
                  </a:txBody>
                  <a:tcPr anchor="ctr">
                    <a:solidFill>
                      <a:srgbClr val="1ECFE2"/>
                    </a:solidFill>
                  </a:tcPr>
                </a:tc>
              </a:tr>
              <a:tr h="2539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до 10 операций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6 400</a:t>
                      </a:r>
                      <a:endParaRPr lang="ru-RU" sz="10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 anchor="ctr"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9 300</a:t>
                      </a:r>
                      <a:endParaRPr lang="ru-RU" sz="10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 anchor="ctr">
                    <a:solidFill>
                      <a:srgbClr val="D3ECF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11-40 операций</a:t>
                      </a:r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9 900</a:t>
                      </a:r>
                      <a:endParaRPr lang="ru-RU" sz="10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14 600</a:t>
                      </a:r>
                      <a:endParaRPr lang="ru-RU" sz="10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182611"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41-70 операций</a:t>
                      </a:r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14 800</a:t>
                      </a:r>
                      <a:endParaRPr lang="ru-RU" sz="10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 anchor="ctr"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22 000</a:t>
                      </a:r>
                      <a:endParaRPr lang="ru-RU" sz="10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 anchor="ctr">
                    <a:solidFill>
                      <a:srgbClr val="D3ECF5"/>
                    </a:solidFill>
                  </a:tcPr>
                </a:tc>
              </a:tr>
              <a:tr h="260601"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71-110 операций</a:t>
                      </a:r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22 500</a:t>
                      </a:r>
                      <a:endParaRPr lang="ru-RU" sz="10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 anchor="ctr"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33 500</a:t>
                      </a:r>
                      <a:endParaRPr dirty="0"/>
                    </a:p>
                  </a:txBody>
                  <a:tcPr anchor="ctr">
                    <a:solidFill>
                      <a:srgbClr val="EAF5FC"/>
                    </a:solidFill>
                  </a:tcPr>
                </a:tc>
              </a:tr>
              <a:tr h="141163"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111-160 операций</a:t>
                      </a:r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28 000</a:t>
                      </a:r>
                      <a:endParaRPr lang="ru-RU" sz="10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 anchor="ctr"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41 800</a:t>
                      </a:r>
                      <a:endParaRPr lang="ru-RU" sz="10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 anchor="ctr">
                    <a:solidFill>
                      <a:srgbClr val="D3ECF5"/>
                    </a:solidFill>
                  </a:tcPr>
                </a:tc>
              </a:tr>
              <a:tr h="240430"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Свыше 161 операций</a:t>
                      </a:r>
                    </a:p>
                  </a:txBody>
                  <a:tcPr>
                    <a:solidFill>
                      <a:srgbClr val="EAF5F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По договоренности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373891">
                <a:tc gridSpan="3"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*под операциями  имеются в виду -  операции входящие/исходящие по расчетному счету (кроме РКО, налогов, выдачи зарплаты), при наличии расчетов с покупателями наличными (касса/БСО) - под операцией понимается </a:t>
                      </a: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1 кассовый день. </a:t>
                      </a:r>
                      <a:r>
                        <a:rPr lang="ru-RU" sz="10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При наличии расчетов с поставщиками за наличные деньги - 1 товарный </a:t>
                      </a:r>
                      <a:r>
                        <a:rPr lang="ru-RU" sz="10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чек.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 bwMode="auto">
          <a:xfrm>
            <a:off x="226509" y="9551953"/>
            <a:ext cx="61845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dirty="0">
                <a:solidFill>
                  <a:schemeClr val="accent3"/>
                </a:solidFill>
              </a:rPr>
              <a:t>*Тариф по возмещению НДС из бюджета: 2% от суммы возмещенного налога.</a:t>
            </a:r>
            <a:endParaRPr dirty="0"/>
          </a:p>
        </p:txBody>
      </p:sp>
      <p:graphicFrame>
        <p:nvGraphicFramePr>
          <p:cNvPr id="18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157642"/>
              </p:ext>
            </p:extLst>
          </p:nvPr>
        </p:nvGraphicFramePr>
        <p:xfrm>
          <a:off x="387523" y="3801751"/>
          <a:ext cx="3160030" cy="5638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507"/>
                <a:gridCol w="1264523"/>
              </a:tblGrid>
              <a:tr h="322790"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Факторы увеличения стоимости</a:t>
                      </a:r>
                      <a:endParaRPr dirty="0"/>
                    </a:p>
                  </a:txBody>
                  <a:tcPr>
                    <a:solidFill>
                      <a:srgbClr val="1ECF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Увеличение, % или </a:t>
                      </a: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сом.</a:t>
                      </a:r>
                      <a:endParaRPr dirty="0"/>
                    </a:p>
                  </a:txBody>
                  <a:tcPr>
                    <a:solidFill>
                      <a:srgbClr val="1ECFE2"/>
                    </a:solidFill>
                  </a:tcPr>
                </a:tc>
              </a:tr>
              <a:tr h="453737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Расчет заработной платы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800 сом./чел (до 20 чел.), 600 сом./чел (20 и больше)</a:t>
                      </a:r>
                      <a:endParaRPr lang="ru-RU" sz="9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Кассовый аппарат, </a:t>
                      </a:r>
                      <a:b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</a:b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за 1 аппарат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не более 30 операций для УСН ОСН.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216904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ВЭД, валютные операции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50%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395405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Ведение раздельного учета при разных системах налогообложения, ставках НДС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50%</a:t>
                      </a:r>
                      <a:endParaRPr dirty="0"/>
                    </a:p>
                    <a:p>
                      <a:pPr marL="0" marR="0" lvl="0" indent="0" algn="ctr" defTabSz="95420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558981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Большая номенклатура (более 10 позиций/ более 11 / более 25 / более 40) /  в накладных/актах/ЭСФ</a:t>
                      </a:r>
                    </a:p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Торговля ЭТТН</a:t>
                      </a:r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30%/ 60% / 90% / 100 %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384568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имущество, земельный налог, лизинг, кредиты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1500 сом./квартал/год.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216904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Командировка сотрудника заказчика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250 сом.</a:t>
                      </a:r>
                      <a:endParaRPr lang="ru-RU" sz="900"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216904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Расчет больничных; расчет декретных, возмещение из ФСС (за каждое возмещение)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1500 сом./шт.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485490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Смена системы налогообложения, объекта налогообложения (</a:t>
                      </a:r>
                      <a:r>
                        <a:rPr lang="ru-RU" sz="900" b="0" i="0" u="none" strike="noStrike" cap="none" spc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единоразово</a:t>
                      </a: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2200 сом..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461271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акта сверки с контрагентами</a:t>
                      </a:r>
                    </a:p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(Для пакета услуг «Под ключ» включено неограниченно)</a:t>
                      </a:r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350 сом.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584277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акта сверки, любое взаимодействие с УГНС*, СОЦ.ФОНД, ГТД, участие в проверках, ответ на письма и запросы </a:t>
                      </a:r>
                      <a:r>
                        <a:rPr lang="ru-RU" sz="900" b="0" i="0" u="none" strike="noStrike" cap="none" spc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гос.органов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600 сом.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308706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Подключение к серверу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1500 </a:t>
                      </a: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сом/</a:t>
                      </a: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/>
                      </a:r>
                      <a:b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</a:br>
                      <a:r>
                        <a:rPr lang="ru-RU" sz="900" b="0" i="0" u="none" strike="noStrike" cap="none" spc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единоразово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87486"/>
              </p:ext>
            </p:extLst>
          </p:nvPr>
        </p:nvGraphicFramePr>
        <p:xfrm>
          <a:off x="3678746" y="3803940"/>
          <a:ext cx="2817471" cy="5627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263"/>
                <a:gridCol w="937208"/>
              </a:tblGrid>
              <a:tr h="316197"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Факторы увеличения стоимости</a:t>
                      </a:r>
                      <a:endParaRPr dirty="0"/>
                    </a:p>
                  </a:txBody>
                  <a:tcPr>
                    <a:solidFill>
                      <a:srgbClr val="1ECF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Увеличение, % или </a:t>
                      </a: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сом.</a:t>
                      </a:r>
                      <a:endParaRPr dirty="0"/>
                    </a:p>
                  </a:txBody>
                  <a:tcPr>
                    <a:solidFill>
                      <a:srgbClr val="1ECFE2"/>
                    </a:solidFill>
                  </a:tcPr>
                </a:tc>
              </a:tr>
              <a:tr h="570396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Составление путевого листа по данным клиента; составление электронного письма контрагенту, справка 2-НДФЛ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200 сом.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352011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Отправка отчета ценным письмом с описью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300 сом./письмо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332093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Составление промежуточной бухгалтерской отчетности</a:t>
                      </a:r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1500 сом.</a:t>
                      </a:r>
                      <a:endParaRPr lang="ru-RU" sz="9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332093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Управленческая отчетность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1000 сом./квартал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276117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Составление договоров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1000 сом.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276117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Разработка учетной политики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3000 сом.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316197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Разработка пакета кадровых документов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3000 сом.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258866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Разработка должностных инструкций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1500 сом/шт.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489837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Доступ к </a:t>
                      </a: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серверу (доступен только при оплате тарифа Сервер)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550 сом./месяц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316197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Ломбарды, МФО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плюс 40 000 сом./месяц</a:t>
                      </a:r>
                      <a:endParaRPr dirty="0"/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599683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Подготовка и сдача статистических форм отчетности </a:t>
                      </a:r>
                      <a:r>
                        <a:rPr lang="en-US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/>
                      </a:r>
                      <a:br>
                        <a:rPr lang="en-US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</a:b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в Росстат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500-1500 сом./шт.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  <a:tr h="606447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и сдача получение справки о неимение </a:t>
                      </a:r>
                      <a:r>
                        <a:rPr lang="ru-RU" sz="900" b="0" i="0" u="none" strike="noStrike" cap="none" spc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задолжности</a:t>
                      </a: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9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rgbClr val="EAF5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350 сом./месяц</a:t>
                      </a:r>
                      <a:endParaRPr lang="ru-RU" sz="900" b="0" i="0" u="none" strike="noStrike" cap="none" spc="0" dirty="0">
                        <a:ln>
                          <a:noFill/>
                        </a:ln>
                        <a:solidFill>
                          <a:schemeClr val="accent2"/>
                        </a:solidFill>
                        <a:latin typeface="Proxima Nova Rg"/>
                        <a:ea typeface="Arial"/>
                        <a:cs typeface="Arial"/>
                      </a:endParaRPr>
                    </a:p>
                  </a:txBody>
                  <a:tcPr>
                    <a:solidFill>
                      <a:srgbClr val="EAF5FC"/>
                    </a:solidFill>
                  </a:tcPr>
                </a:tc>
              </a:tr>
              <a:tr h="533646">
                <a:tc>
                  <a:txBody>
                    <a:bodyPr/>
                    <a:lstStyle/>
                    <a:p>
                      <a:pPr marL="0" marR="0" lvl="0" indent="0" algn="l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Proxima Nova Rg"/>
                          <a:ea typeface="Arial"/>
                          <a:cs typeface="Arial"/>
                        </a:rPr>
                        <a:t>Подготовка пакета документов и заполнение заявок за заключения договора, контракта, кредита и пр.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420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b="0" i="0" u="none" strike="noStrike" cap="none" spc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От 1000 сом.</a:t>
                      </a:r>
                      <a:endParaRPr dirty="0"/>
                    </a:p>
                  </a:txBody>
                  <a:tcPr>
                    <a:solidFill>
                      <a:srgbClr val="D3EC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B&amp;D-Powerpoint Template_16x9">
  <a:themeElements>
    <a:clrScheme name="111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F5AF33"/>
      </a:accent1>
      <a:accent2>
        <a:srgbClr val="4D2C6A"/>
      </a:accent2>
      <a:accent3>
        <a:srgbClr val="8746C1"/>
      </a:accent3>
      <a:accent4>
        <a:srgbClr val="F53333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Другая 4">
      <a:majorFont>
        <a:latin typeface="Proxima Nova Rg"/>
        <a:ea typeface="Arial"/>
        <a:cs typeface="Arial"/>
      </a:majorFont>
      <a:minorFont>
        <a:latin typeface="Proxima Nova Rg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tx2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B&amp;D-Powerpoint Template_16x9</Template>
  <TotalTime>65</TotalTime>
  <Words>488</Words>
  <Application>Microsoft Office PowerPoint</Application>
  <DocSecurity>0</DocSecurity>
  <PresentationFormat>Лист A4 (210x297 мм)</PresentationFormat>
  <Paragraphs>81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Montserrat Medium</vt:lpstr>
      <vt:lpstr>Proxima Nova Rg</vt:lpstr>
      <vt:lpstr>B&amp;D-Powerpoint Template_16x9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Ярослава Антощенко</dc:creator>
  <cp:keywords/>
  <dc:description/>
  <cp:lastModifiedBy>Bekmamat_6</cp:lastModifiedBy>
  <cp:revision>460</cp:revision>
  <dcterms:created xsi:type="dcterms:W3CDTF">2016-11-10T06:07:03Z</dcterms:created>
  <dcterms:modified xsi:type="dcterms:W3CDTF">2024-09-02T12:46:42Z</dcterms:modified>
  <cp:category/>
  <dc:identifier/>
  <cp:contentStatus/>
  <dc:language/>
  <cp:version/>
</cp:coreProperties>
</file>